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962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82bf2270009e0857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22a472ab0?vop=1&amp;pid=38a92f713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牛顿认为物体落地是由于地球对物体的吸引，这种力可能与天体间（如地球与月球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）的引力具有相同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，且都满足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∝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.已知地、月之间的距离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大约是地球半径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的60倍，地球表面的重力加速度为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忽略地球自转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，根据牛顿的猜想，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月球绕地球公转的周期为(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3_1#22a472ab0?vop=1&amp;pid=38a92f7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2431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22a472ab0.bracket?vop=1&amp;pid=38a92f713&amp;color=0,0,0&amp;vpa=5"/>
          <p:cNvSpPr/>
          <p:nvPr/>
        </p:nvSpPr>
        <p:spPr>
          <a:xfrm>
            <a:off x="69590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22a472ab0.choices?vop=1&amp;pid=38a92f713&amp;color=0,0,0&amp;bbb=1"/>
              <p:cNvSpPr/>
              <p:nvPr/>
            </p:nvSpPr>
            <p:spPr>
              <a:xfrm>
                <a:off x="832104" y="2704211"/>
                <a:ext cx="10533888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  <a:tabLst>
                    <a:tab pos="2906522" algn="l"/>
                    <a:tab pos="5470144" algn="l"/>
                    <a:tab pos="80337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60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2#22a472ab0.choices?vop=1&amp;pid=38a92f71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4211"/>
                <a:ext cx="10533888" cy="622300"/>
              </a:xfrm>
              <a:prstGeom prst="rect">
                <a:avLst/>
              </a:prstGeom>
              <a:blipFill>
                <a:blip r:embed="rId4"/>
                <a:stretch>
                  <a:fillRect l="-1389" b="-19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5_1#22a472ab0?vop=1&amp;pid=38a92f713&amp;color=0,0,0&amp;bbb=1&amp;hb=1"/>
              <p:cNvSpPr/>
              <p:nvPr/>
            </p:nvSpPr>
            <p:spPr>
              <a:xfrm>
                <a:off x="832104" y="3326511"/>
                <a:ext cx="10533888" cy="1549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【解析】在地球表面，忽略地球自转，万有引力等于重力，则有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，月球绕地球的运动可看作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匀速圆周运动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，万有引力提供向心力，则有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月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，由题意有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60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5_1#22a472ab0?vop=1&amp;pid=38a92f713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26511"/>
                <a:ext cx="10533888" cy="1549400"/>
              </a:xfrm>
              <a:prstGeom prst="rect">
                <a:avLst/>
              </a:prstGeom>
              <a:blipFill>
                <a:blip r:embed="rId5"/>
                <a:stretch>
                  <a:fillRect l="-1389" r="-637" b="-7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6_1#706cc7135?vop=1&amp;pid=38a92f713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）我国发射的“嫦娥一号”探月卫星为绕月极地卫星,利用该卫星可对月球进行成像探测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.如图所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，卫星在绕月极地轨道上做圆周运动时距月球表面的高度为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，绕行周期为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；月球绕地球公转的周期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，公转轨道半径为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；地球半径为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，月球半径为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（忽略地球、太阳引力对绕月卫星的影响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，忽略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月球自转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，引力常量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已知）.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6_1#706cc7135?vop=1&amp;pid=38a92f7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92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7_1#706cc7135.bracket?vop=1&amp;pid=38a92f713&amp;color=0,0,0&amp;vpa=6&amp;bbb=1"/>
          <p:cNvSpPr/>
          <p:nvPr/>
        </p:nvSpPr>
        <p:spPr>
          <a:xfrm>
            <a:off x="5822918" y="27559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pic>
        <p:nvPicPr>
          <p:cNvPr id="4" name="QC_4_BD.16_2#706cc7135?htil=4&amp;vop=1&amp;pid=38a92f713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6410" y="3241232"/>
            <a:ext cx="3429000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6_3#706cc7135.choices?htil=4&amp;vop=1&amp;pid=38a92f713&amp;color=0,0,0&amp;bbb=1&amp;hb=1"/>
              <p:cNvSpPr/>
              <p:nvPr/>
            </p:nvSpPr>
            <p:spPr>
              <a:xfrm>
                <a:off x="832104" y="3114232"/>
                <a:ext cx="7022592" cy="2335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由开普勒第三定律得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月球表面重力加速度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月球质量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“月—地检验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”说明地球对月球的引力与太阳对地球的引力是同一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种性质的力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BD.16_3#706cc7135.choices?htil=4&amp;vop=1&amp;pid=38a92f713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7022592" cy="2335530"/>
              </a:xfrm>
              <a:prstGeom prst="rect">
                <a:avLst/>
              </a:prstGeom>
              <a:blipFill>
                <a:blip r:embed="rId5"/>
                <a:stretch>
                  <a:fillRect l="-2083" r="-1649" b="-57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8_1#706cc7135?vop=1&amp;pid=38a92f713&amp;color=0,0,0&amp;bt=1&amp;bbb=1&amp;hb=1"/>
              <p:cNvSpPr/>
              <p:nvPr/>
            </p:nvSpPr>
            <p:spPr>
              <a:xfrm>
                <a:off x="832104" y="1512000"/>
                <a:ext cx="10533888" cy="1814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【解析】月球绕地球运动，卫星绕月球运动，它们的中心天体不同，不能用开普勒第三定律，故A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对绕月极地卫星有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，对月球表面的物体有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，解得月球表面重力加速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，月球质量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，故B、C正确；“月—地检验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”说明地球对地面物体的引力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和地球对月球的引力是同一种性质的力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8_1#706cc7135?vop=1&amp;pid=38a92f7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814830"/>
              </a:xfrm>
              <a:prstGeom prst="rect">
                <a:avLst/>
              </a:prstGeom>
              <a:blipFill>
                <a:blip r:embed="rId3"/>
                <a:stretch>
                  <a:fillRect l="-1389" r="-868" b="-77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9_1#c68a6b1a4?vop=1&amp;pid=38a92f713&amp;color=0,0,0&amp;bt=1&amp;bbb=1&amp;hb=1"/>
              <p:cNvSpPr/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2024年3月，航天科技集团相关研究团队表示，我国计划2030年前后完成火星采样返回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.火星公转轨道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半径是地球公转轨道半径的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倍，火星的半径为地球半径的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，火星的质量为地球质量的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，火星探测器在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火星表面附近绕火星做匀速圆周运动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，也在地球表面附近做匀速圆周运动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（探测器可视为火星和地球的近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地卫星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），探测器绕火星运行周期为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.已知火星和地球绕太阳公转的轨道都可近似视为圆轨道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，地球和火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星可看作均匀球体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，已知引力常量为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9_1#c68a6b1a4?vop=1&amp;pid=38a92f7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1331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0_1#c68a6b1a4.bracket?vop=1&amp;pid=38a92f713&amp;color=0,0,0&amp;vpa=7"/>
          <p:cNvSpPr/>
          <p:nvPr/>
        </p:nvSpPr>
        <p:spPr>
          <a:xfrm>
            <a:off x="5284756" y="31750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9_2#c68a6b1a4.choices?vop=1&amp;pid=38a92f713&amp;color=0,0,0&amp;bbb=1"/>
              <p:cNvSpPr/>
              <p:nvPr/>
            </p:nvSpPr>
            <p:spPr>
              <a:xfrm>
                <a:off x="832104" y="3543810"/>
                <a:ext cx="10533888" cy="220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火星的公转周期和地球的公转周期之比为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27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火星的自转周期和地球的自转周期之比为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探测器环绕火星表面运行速率与环绕地球表面运行速率之比为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火星的平均密度为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9_2#c68a6b1a4.choices?vop=1&amp;pid=38a92f71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43810"/>
                <a:ext cx="10533888" cy="2202498"/>
              </a:xfrm>
              <a:prstGeom prst="rect">
                <a:avLst/>
              </a:prstGeom>
              <a:blipFill>
                <a:blip r:embed="rId4"/>
                <a:stretch>
                  <a:fillRect l="-1389" b="-35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1_1#c68a6b1a4?vop=1&amp;pid=38a92f713&amp;color=0,0,0&amp;bt=1&amp;bbb=1&amp;hb=1"/>
              <p:cNvSpPr/>
              <p:nvPr/>
            </p:nvSpPr>
            <p:spPr>
              <a:xfrm>
                <a:off x="832104" y="1512000"/>
                <a:ext cx="10533888" cy="3777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【解析】设太阳质量为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，火星、地球质量分别为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，公转轨道半径分别为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，公转周期分别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，则由万有引力提供向心力有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，故A错误；由题意无法比较火星的自转周期和地球的自转周期，故B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设火星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、地球的半径分别为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，探测器质量为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，探测器在火星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、地球表面附近的运行速率分别为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；探测器在火星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表面附近运行时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，解得火星的质量为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，火星的体积为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，则火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星的平均密度为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1_1#c68a6b1a4?vop=1&amp;pid=38a92f7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777298"/>
              </a:xfrm>
              <a:prstGeom prst="rect">
                <a:avLst/>
              </a:prstGeom>
              <a:blipFill>
                <a:blip r:embed="rId3"/>
                <a:stretch>
                  <a:fillRect l="-1389" r="-1042" b="-20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22_1#14ba98d1d?htil=5&amp;vop=1&amp;pid=38a92f713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5243" y="1594298"/>
            <a:ext cx="2637051" cy="153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22_2#14ba98d1d?htil=5&amp;vop=1&amp;pid=38a92f713&amp;color=0,0,0&amp;bt=1&amp;bbb=1&amp;hb=1&amp;hs=1"/>
              <p:cNvSpPr/>
              <p:nvPr/>
            </p:nvSpPr>
            <p:spPr>
              <a:xfrm>
                <a:off x="832104" y="1512000"/>
                <a:ext cx="7571232" cy="19100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黑洞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科学家对银河系中心附近的某颗恒星进行了多年的持续观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，绘出1994年到2002年间该恒星的位置如图所示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.设地球到太阳的距离为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，科学家认为该恒星的运动轨迹是半长轴约为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的椭圆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，且在银河系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中心可能存在质量很大的黑洞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.地球绕太阳公转周期为1年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，请根据题中和图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中给出的数据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，计算太阳质量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与黑洞质量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的比值.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BD.22_2#14ba98d1d?htil=5&amp;vop=1&amp;pid=38a92f713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7571232" cy="1910080"/>
              </a:xfrm>
              <a:prstGeom prst="rect">
                <a:avLst/>
              </a:prstGeom>
              <a:blipFill>
                <a:blip r:embed="rId4"/>
                <a:stretch>
                  <a:fillRect l="-1932" t="-319" r="-1449" b="-76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23_1#14ba98d1d?vop=1&amp;pid=38a92f713&amp;color=0,0,0&amp;bbb=1&amp;hs=1"/>
              <p:cNvSpPr/>
              <p:nvPr/>
            </p:nvSpPr>
            <p:spPr>
              <a:xfrm>
                <a:off x="832104" y="3424302"/>
                <a:ext cx="10533888" cy="327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2.56×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O_4_AN.23_1#14ba98d1d?vop=1&amp;pid=38a92f713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24302"/>
                <a:ext cx="10533888" cy="327025"/>
              </a:xfrm>
              <a:prstGeom prst="rect">
                <a:avLst/>
              </a:prstGeom>
              <a:blipFill>
                <a:blip r:embed="rId5"/>
                <a:stretch>
                  <a:fillRect l="-810" b="-113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S.24_1#14ba98d1d?vop=1&amp;pid=38a92f713&amp;color=0,0,0&amp;bbb=1&amp;hb=1"/>
              <p:cNvSpPr/>
              <p:nvPr/>
            </p:nvSpPr>
            <p:spPr>
              <a:xfrm>
                <a:off x="832104" y="3756090"/>
                <a:ext cx="10533888" cy="21999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【解析】设恒星的周期为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，由图中数据可知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2002−1994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年，可得恒星的周期为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年.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设地球质量为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，地球的公转周期为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年，由万有引力提供向心力可得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𝐺𝑚𝑚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.设恒星的质量为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″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，恒星绕黑洞沿半长轴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的椭圆轨道运动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，可近似视为以半径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绕黑洞做圆周运动，由万有引力提供向心力可得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″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000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″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000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𝐺𝑇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.故太阳与黑洞的质量之比为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000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000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000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=2.56×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AS.24_1#14ba98d1d?vop=1&amp;pid=38a92f713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56090"/>
                <a:ext cx="10533888" cy="2199958"/>
              </a:xfrm>
              <a:prstGeom prst="rect">
                <a:avLst/>
              </a:prstGeom>
              <a:blipFill>
                <a:blip r:embed="rId6"/>
                <a:stretch>
                  <a:fillRect l="-1389" r="-116" b="-24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5_1#f9fc4588c?vop=1&amp;pid=38a92f713&amp;color=0,0,0&amp;bt=1&amp;bbb=1&amp;hb=1"/>
              <p:cNvSpPr/>
              <p:nvPr/>
            </p:nvSpPr>
            <p:spPr>
              <a:xfrm>
                <a:off x="832104" y="1512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火星是距离太阳第四近的行星，也是太阳系中仅次于水星的第二小的行星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，为太阳系里四颗类地行星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.假定未来某天人类登上火星，并在火星表面做了如下实验：在距离火星表面高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远小于火星半径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以初速度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竖直上抛一个小球（不计阻力），测得小球落地时的速度大小为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，已知引力常量为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，火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星半径为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，忽略火星自转.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25_1#f9fc4588c?vop=1&amp;pid=38a92f7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868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6_1#3881df11d?vop=1&amp;pid=f9fc4588c&amp;color=0,0,0&amp;bbb=1"/>
              <p:cNvSpPr/>
              <p:nvPr/>
            </p:nvSpPr>
            <p:spPr>
              <a:xfrm>
                <a:off x="832104" y="315620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（1）求火星表面的重力加速度大小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以及火星的质量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6_1#3881df11d?vop=1&amp;pid=f9fc4588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5620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7_1#3881df11d?vop=1&amp;pid=f9fc4588c&amp;color=0,0,0&amp;bbb=1"/>
              <p:cNvSpPr/>
              <p:nvPr/>
            </p:nvSpPr>
            <p:spPr>
              <a:xfrm>
                <a:off x="832104" y="3529522"/>
                <a:ext cx="10533888" cy="4722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O_5_AN.27_1#3881df11d?vop=1&amp;pid=f9fc4588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9522"/>
                <a:ext cx="10533888" cy="472250"/>
              </a:xfrm>
              <a:prstGeom prst="rect">
                <a:avLst/>
              </a:prstGeom>
              <a:blipFill>
                <a:blip r:embed="rId5"/>
                <a:stretch>
                  <a:fillRect l="-58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28_1#3881df11d?vop=1&amp;pid=f9fc4588c&amp;color=0,0,0&amp;bbb=1"/>
              <p:cNvSpPr/>
              <p:nvPr/>
            </p:nvSpPr>
            <p:spPr>
              <a:xfrm>
                <a:off x="832104" y="4010027"/>
                <a:ext cx="10533888" cy="9548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【解析】由运动学公式有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略火星自转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，在火星表面，小球所受万有引力等于重力，则有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S.28_1#3881df11d?vop=1&amp;pid=f9fc4588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10027"/>
                <a:ext cx="10533888" cy="954850"/>
              </a:xfrm>
              <a:prstGeom prst="rect">
                <a:avLst/>
              </a:prstGeom>
              <a:blipFill>
                <a:blip r:embed="rId6"/>
                <a:stretch>
                  <a:fillRect l="-1389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9_1#b09f7eab0?vop=1&amp;pid=f9fc4588c&amp;color=0,0,0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（2）假设火星可视为质量均匀分布的球体，求火星的密度.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0_1#b09f7eab0?vop=1&amp;pid=f9fc4588c&amp;color=0,0,0&amp;bbb=1"/>
              <p:cNvSpPr/>
              <p:nvPr/>
            </p:nvSpPr>
            <p:spPr>
              <a:xfrm>
                <a:off x="832104" y="1878522"/>
                <a:ext cx="10533888" cy="4723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𝑅𝐺h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5_AN.30_1#b09f7eab0?vop=1&amp;pid=f9fc4588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472313"/>
              </a:xfrm>
              <a:prstGeom prst="rect">
                <a:avLst/>
              </a:prstGeom>
              <a:blipFill>
                <a:blip r:embed="rId3"/>
                <a:stretch>
                  <a:fillRect l="-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1_1#b09f7eab0?vop=1&amp;pid=f9fc4588c&amp;color=0,0,0&amp;bbb=1"/>
              <p:cNvSpPr/>
              <p:nvPr/>
            </p:nvSpPr>
            <p:spPr>
              <a:xfrm>
                <a:off x="832104" y="2359026"/>
                <a:ext cx="10533888" cy="4723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【解析】火星体积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，火星密度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，结合上述解得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𝑅𝐺h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S.31_1#b09f7eab0?vop=1&amp;pid=f9fc4588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59026"/>
                <a:ext cx="10533888" cy="472313"/>
              </a:xfrm>
              <a:prstGeom prst="rect">
                <a:avLst/>
              </a:prstGeom>
              <a:blipFill>
                <a:blip r:embed="rId4"/>
                <a:stretch>
                  <a:fillRect l="-1389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7ffd08af.fixed?pid=e5fa3affa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万有引力与宇宙航行</a:t>
            </a:r>
            <a:endParaRPr lang="en-US" altLang="zh-CN" sz="4400" dirty="0"/>
          </a:p>
        </p:txBody>
      </p:sp>
      <p:sp>
        <p:nvSpPr>
          <p:cNvPr id="3" name="C_2_BD#57ffd08af.fixed?pid=e5fa3aff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第3节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万有引力理论的成就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8a92f713.fixed?pid=57ffd08af&amp;color=255,240,0&amp;bbb=1"/>
          <p:cNvSpPr/>
          <p:nvPr/>
        </p:nvSpPr>
        <p:spPr>
          <a:xfrm>
            <a:off x="0" y="1527048"/>
            <a:ext cx="1218895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第3节</a:t>
            </a:r>
            <a:endParaRPr lang="en-US" altLang="zh-CN" sz="6000" dirty="0"/>
          </a:p>
        </p:txBody>
      </p:sp>
      <p:sp>
        <p:nvSpPr>
          <p:cNvPr id="3" name="C_3_BD#38a92f713.fixed?pid=57ffd08af&amp;color=255,240,0&amp;bbb=1"/>
          <p:cNvSpPr/>
          <p:nvPr/>
        </p:nvSpPr>
        <p:spPr>
          <a:xfrm>
            <a:off x="0" y="2807208"/>
            <a:ext cx="1218895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0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57070ff26?vop=1&amp;pid=38a92f713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新角度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重力差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一物体质量为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，它在北极和赤道的重力差为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，则地球自转的角速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57070ff26?vop=1&amp;pid=38a92f7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57070ff26.bracket?vop=1&amp;pid=38a92f713&amp;color=0,0,0&amp;vpa=1"/>
          <p:cNvSpPr/>
          <p:nvPr/>
        </p:nvSpPr>
        <p:spPr>
          <a:xfrm>
            <a:off x="1472660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57070ff26.choices?vop=1&amp;pid=38a92f713&amp;color=0,0,0&amp;bbb=1"/>
              <p:cNvSpPr/>
              <p:nvPr/>
            </p:nvSpPr>
            <p:spPr>
              <a:xfrm>
                <a:off x="832104" y="2283017"/>
                <a:ext cx="10533888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  <a:tabLst>
                    <a:tab pos="2700147" algn="l"/>
                    <a:tab pos="5374894" algn="l"/>
                    <a:tab pos="82147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𝑚𝑅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𝑁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57070ff26.choices?vop=1&amp;pid=38a92f71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10533888" cy="622300"/>
              </a:xfrm>
              <a:prstGeom prst="rect">
                <a:avLst/>
              </a:prstGeom>
              <a:blipFill>
                <a:blip r:embed="rId4"/>
                <a:stretch>
                  <a:fillRect l="-1389" b="-29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57070ff26?vop=1&amp;pid=38a92f713&amp;color=0,0,0&amp;bbb=1&amp;hb=1"/>
              <p:cNvSpPr/>
              <p:nvPr/>
            </p:nvSpPr>
            <p:spPr>
              <a:xfrm>
                <a:off x="832104" y="2905317"/>
                <a:ext cx="10533888" cy="1560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【解析】物体在北极所需的向心力为零，有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，物体在赤道上有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（大招攻略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17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万有引力与重力的关系）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，由题干有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，解得地球自转的角速度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𝑚𝑅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故B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3_1#57070ff26?vop=1&amp;pid=38a92f713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05317"/>
                <a:ext cx="10533888" cy="1560830"/>
              </a:xfrm>
              <a:prstGeom prst="rect">
                <a:avLst/>
              </a:prstGeom>
              <a:blipFill>
                <a:blip r:embed="rId5"/>
                <a:stretch>
                  <a:fillRect l="-1389" b="-85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S.3_1#57070ff26?vop=1&amp;pid=38a92f713&amp;color=0,0,0&amp;bbb=1&amp;hb=1&amp;uw=1">
            <a:extLst>
              <a:ext uri="{FF2B5EF4-FFF2-40B4-BE49-F238E27FC236}">
                <a16:creationId xmlns:a16="http://schemas.microsoft.com/office/drawing/2014/main" id="{06DE5E71-3B33-D5ED-9253-0E5D5F4A3D4E}"/>
              </a:ext>
            </a:extLst>
          </p:cNvPr>
          <p:cNvSpPr/>
          <p:nvPr/>
        </p:nvSpPr>
        <p:spPr>
          <a:xfrm>
            <a:off x="6448362" y="2901920"/>
            <a:ext cx="3547998" cy="5909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_1#2e60c3ea8?htil=1&amp;vop=1&amp;pid=38a92f713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1856" y="1594296"/>
            <a:ext cx="3383280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_2#2e60c3ea8?htil=1&amp;vop=1&amp;pid=38a92f713&amp;color=0,0,0&amp;bt=1&amp;bbb=1&amp;hb=1&amp;hs=1"/>
              <p:cNvSpPr/>
              <p:nvPr/>
            </p:nvSpPr>
            <p:spPr>
              <a:xfrm>
                <a:off x="832104" y="1512000"/>
                <a:ext cx="7068312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七星连珠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2025年2月28日晚，在夜空开始上演了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“七星连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”，发生“连珠”的七颗行星自西向东分别为土星、水星、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海王星、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金星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、天王星、木星和火星，它们出现在黄昏日落后不久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，从最西端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的土星到最东端的火星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，张角为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，横跨大半个天空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，地球观测的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天象简略示意图如图所示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4_2#2e60c3ea8?htil=1&amp;vop=1&amp;pid=38a92f713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7068312" cy="2027555"/>
              </a:xfrm>
              <a:prstGeom prst="rect">
                <a:avLst/>
              </a:prstGeom>
              <a:blipFill>
                <a:blip r:embed="rId4"/>
                <a:stretch>
                  <a:fillRect l="-2071" r="-2588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5_1#2e60c3ea8.bracket?vop=1&amp;pid=38a92f713&amp;color=0,0,0&amp;vpa=2"/>
          <p:cNvSpPr/>
          <p:nvPr/>
        </p:nvSpPr>
        <p:spPr>
          <a:xfrm>
            <a:off x="5587460" y="31750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4_BD.4_3#2e60c3ea8.choices?vop=1&amp;pid=38a92f713&amp;color=0,0,0&amp;bbb=1&amp;hs=1"/>
          <p:cNvSpPr/>
          <p:nvPr/>
        </p:nvSpPr>
        <p:spPr>
          <a:xfrm>
            <a:off x="832104" y="3580322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在“七星连珠”现象发生的时间内，这七颗行星都围绕太阳做匀速圆周运动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若七星绕太阳运动可近似看作匀速圆周运动，七星中水星绕太阳运动的角速度比金星大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若七星绕太阳运动可近似看作匀速圆周运动，则知道七星中任意一颗行星的公转周期就可求太阳的质量</a:t>
            </a:r>
            <a:endParaRPr lang="en-US" altLang="zh-CN" sz="1800" spc="-5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金星的公转周期大于火星的公转周期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2e60c3ea8?vop=1&amp;pid=38a92f713&amp;color=0,0,0&amp;bt=1&amp;bbb=1&amp;hb=1"/>
              <p:cNvSpPr/>
              <p:nvPr/>
            </p:nvSpPr>
            <p:spPr>
              <a:xfrm>
                <a:off x="832104" y="1512000"/>
                <a:ext cx="10533888" cy="2754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【解析】根据开普勒第一定律，“七星连珠”现象发生的时间内，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这七颗行星都围绕太阳沿椭圆轨道运动，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A错误；由万有引力提供向心力有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，由于水星绕太阳运动的轨道半径比金星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，所以水星绕太阳运动的角速度大，故B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正确；若七星都绕太阳做匀速圆周运动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通法攻略18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环绕模型与万有引力的研究）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，知道七星中任意一颗行星的公转周期与轨道半径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，就可以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求出太阳的质量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，故C错误；因为金星的轨道半长轴小于火星的轨道半长轴，由开普勒第三定律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，金星的公转周期小于火星的公转周期，故D错误.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6_1#2e60c3ea8?vop=1&amp;pid=38a92f7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754630"/>
              </a:xfrm>
              <a:prstGeom prst="rect">
                <a:avLst/>
              </a:prstGeom>
              <a:blipFill>
                <a:blip r:embed="rId3"/>
                <a:stretch>
                  <a:fillRect l="-1389" r="-3530" b="-50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S.6_1#2e60c3ea8?vop=1&amp;pid=38a92f713&amp;color=0,0,0&amp;bt=1&amp;bbb=1&amp;hb=1&amp;uw=1">
            <a:extLst>
              <a:ext uri="{FF2B5EF4-FFF2-40B4-BE49-F238E27FC236}">
                <a16:creationId xmlns:a16="http://schemas.microsoft.com/office/drawing/2014/main" id="{F5EFDD47-4688-92DC-6455-1A6FF337A0D0}"/>
              </a:ext>
            </a:extLst>
          </p:cNvPr>
          <p:cNvSpPr/>
          <p:nvPr/>
        </p:nvSpPr>
        <p:spPr>
          <a:xfrm>
            <a:off x="5775579" y="2550002"/>
            <a:ext cx="5364417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0371a299f?vop=1&amp;pid=38a92f713&amp;color=0,0,0&amp;bt=1&amp;bbb=1&amp;hb=1"/>
          <p:cNvSpPr/>
          <p:nvPr/>
        </p:nvSpPr>
        <p:spPr>
          <a:xfrm>
            <a:off x="832104" y="1512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）2024年4月9日，在北美洲南部能观察到日全食，此时月球和太阳的视角相等，如图所示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.已知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地球绕太阳运动的周期约为月球绕地球运动周期的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13倍，太阳半径约为地球半径的100倍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，地球半径约为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月球半径的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4倍，月球绕地球及地球绕太阳的运动均可视为圆周运动，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根据以上数据可知(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8_1#0371a299f.bracket?vop=1&amp;pid=38a92f713&amp;color=0,0,0&amp;vpa=3&amp;bbb=1"/>
          <p:cNvSpPr/>
          <p:nvPr/>
        </p:nvSpPr>
        <p:spPr>
          <a:xfrm>
            <a:off x="9861010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p:pic>
        <p:nvPicPr>
          <p:cNvPr id="4" name="QC_4_BD.7_2#0371a299f?htil=2&amp;vop=1&amp;pid=38a92f713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5537" y="2834832"/>
            <a:ext cx="2551176" cy="65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3#0371a299f.choices?htil=2&amp;vop=1&amp;pid=38a92f713&amp;color=0,0,0&amp;bbb=1"/>
              <p:cNvSpPr/>
              <p:nvPr/>
            </p:nvSpPr>
            <p:spPr>
              <a:xfrm>
                <a:off x="832104" y="2707832"/>
                <a:ext cx="7900416" cy="160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地球到太阳的距离与月球到地球的距离之比约为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400:1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地球对月球的引力与太阳对月球的引力大小之比约为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太阳的质量约为地球质量的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3.8×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倍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地球与太阳的平均密度之比约为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7_3#0371a299f.choices?htil=2&amp;vop=1&amp;pid=38a92f71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7900416" cy="1604010"/>
              </a:xfrm>
              <a:prstGeom prst="rect">
                <a:avLst/>
              </a:prstGeom>
              <a:blipFill>
                <a:blip r:embed="rId4"/>
                <a:stretch>
                  <a:fillRect l="-1852" b="-95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0371a299f?vop=1&amp;pid=38a92f713&amp;color=0,0,0&amp;bt=1&amp;bbb=1&amp;hb=1"/>
              <p:cNvSpPr/>
              <p:nvPr/>
            </p:nvSpPr>
            <p:spPr>
              <a:xfrm>
                <a:off x="832104" y="1512000"/>
                <a:ext cx="10533888" cy="265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太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=1:4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，结合题图可得地球到太阳的距离与月球到地球的距离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之比约为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太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=400:1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，故A正确；由牛顿第二定律得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𝑚𝑟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≈3.8×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，即太阳的质量约为地球质量的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3.8×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，此时地球对月球的引力与太阳对月球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的引力大小之比为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太月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月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altLang="zh-CN" sz="1800" i="1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太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月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，球体的密度为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，则地球与太阳的平均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密度之比为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太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zh-CN" i="1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太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太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zh-CN" i="1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，故C正确，B、D错误.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9_1#0371a299f?vop=1&amp;pid=38a92f71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654300"/>
              </a:xfrm>
              <a:prstGeom prst="rect">
                <a:avLst/>
              </a:prstGeom>
              <a:blipFill>
                <a:blip r:embed="rId3"/>
                <a:stretch>
                  <a:fillRect l="-1389" r="-694" b="-1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0_1#6c590ce8a?htil=3&amp;vop=1&amp;pid=38a92f713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70390" y="1594297"/>
            <a:ext cx="1210460" cy="117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0_2#6c590ce8a?htil=3&amp;vop=1&amp;pid=38a92f713&amp;color=0,0,0&amp;bt=1&amp;bbb=1&amp;hb=1&amp;hs=1"/>
              <p:cNvSpPr/>
              <p:nvPr/>
            </p:nvSpPr>
            <p:spPr>
              <a:xfrm>
                <a:off x="832104" y="1512000"/>
                <a:ext cx="9052560" cy="1465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地球和木星绕太阳运行的轨道可以看作是圆形的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，它们各自的卫星轨道也可看作是圆形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.已知木星的公转轨道半径约是地球公转轨道半径的5倍，木星半径约为地球半径的11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倍，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木星质量大于地球质量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.某同学根据地球和木星的不同卫星做圆周运动的半径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与周期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，作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出如图所示的图像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（已知引力常量为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，地球的半径为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0_2#6c590ce8a?htil=3&amp;vop=1&amp;pid=38a92f713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052560" cy="1465580"/>
              </a:xfrm>
              <a:prstGeom prst="rect">
                <a:avLst/>
              </a:prstGeom>
              <a:blipFill>
                <a:blip r:embed="rId4"/>
                <a:stretch>
                  <a:fillRect l="-1616" t="-833" r="-2761" b="-1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1_1#6c590ce8a.bracket?vop=1&amp;pid=38a92f713&amp;color=0,0,0&amp;vpa=4"/>
          <p:cNvSpPr/>
          <p:nvPr/>
        </p:nvSpPr>
        <p:spPr>
          <a:xfrm>
            <a:off x="8693435" y="2639823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0_3#6c590ce8a.choices?vop=1&amp;pid=38a92f713&amp;color=0,0,0&amp;bbb=1&amp;hs=1"/>
              <p:cNvSpPr/>
              <p:nvPr/>
            </p:nvSpPr>
            <p:spPr>
              <a:xfrm>
                <a:off x="832104" y="2977136"/>
                <a:ext cx="10533888" cy="10354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地球密度为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木星密度为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木星与地球的密度之比为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𝑎𝑐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木星与地球的密度之比为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0_3#6c590ce8a.choices?vop=1&amp;pid=38a92f713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77136"/>
                <a:ext cx="10533888" cy="1035495"/>
              </a:xfrm>
              <a:prstGeom prst="rect">
                <a:avLst/>
              </a:prstGeom>
              <a:blipFill>
                <a:blip r:embed="rId5"/>
                <a:stretch>
                  <a:fillRect l="-1389" b="-82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2_1#6c590ce8a?vop=1&amp;pid=38a92f713&amp;color=0,0,0&amp;bbb=1&amp;hb=1"/>
              <p:cNvSpPr/>
              <p:nvPr/>
            </p:nvSpPr>
            <p:spPr>
              <a:xfrm>
                <a:off x="832104" y="4019933"/>
                <a:ext cx="10533888" cy="195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【解析】由万有引力提供向心力有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，由图可知斜率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，所以天体的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，木星质量大于地球质量，故地球质量为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𝐺𝑑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，木星质量为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木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，地球密度</a:t>
                </a: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地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𝐺𝑑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，木星密度为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木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木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木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𝐺𝑐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，木星与地球的密度之比为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木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𝜌</m:t>
                        </m:r>
                      </m:e>
                      <m:sub>
                        <m:r>
                          <a:rPr lang="en-US" altLang="zh-CN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地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331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𝑏𝑑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331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，故A正确，B、C、D错误.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2_1#6c590ce8a?vop=1&amp;pid=38a92f713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19933"/>
                <a:ext cx="10533888" cy="1955800"/>
              </a:xfrm>
              <a:prstGeom prst="rect">
                <a:avLst/>
              </a:prstGeom>
              <a:blipFill>
                <a:blip r:embed="rId6"/>
                <a:stretch>
                  <a:fillRect l="-1389" b="-43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1163</Words>
  <Application>Microsoft Office PowerPoint</Application>
  <PresentationFormat>宽屏</PresentationFormat>
  <Paragraphs>131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2025-10-29T06:15:09Z</dcterms:created>
  <dcterms:modified xsi:type="dcterms:W3CDTF">2025-10-29T06:19:45Z</dcterms:modified>
  <cp:category/>
  <cp:contentStatus/>
</cp:coreProperties>
</file>